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4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32" y="840"/>
      </p:cViewPr>
      <p:guideLst>
        <p:guide orient="horz" pos="1298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85" y="4344676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2685" y="6006232"/>
            <a:ext cx="3200400" cy="502723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535839" y="5594555"/>
            <a:ext cx="0" cy="9144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C79186DD-BE40-46F4-B777-23F349256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8835" y="4717674"/>
            <a:ext cx="1336199" cy="17537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19F98E-D633-47C4-ABAC-92309A57E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4291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F5FD7B3E-8247-447D-AF78-7FB384227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749" y="604846"/>
            <a:ext cx="2881918" cy="3782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40000"/>
            <a:lum/>
          </a:blip>
          <a:srcRect/>
          <a:stretch>
            <a:fillRect t="-2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470" y="2447344"/>
            <a:ext cx="9720071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alphaModFix amt="40000"/>
            <a:lum/>
          </a:blip>
          <a:srcRect/>
          <a:stretch>
            <a:fillRect t="-2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alphaModFix amt="40000"/>
            <a:lum/>
          </a:blip>
          <a:srcRect/>
          <a:stretch>
            <a:fillRect t="-2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4/27/21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>
            <a:alphaModFix amt="40000"/>
            <a:lum/>
          </a:blip>
          <a:srcRect/>
          <a:stretch>
            <a:fillRect t="-2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4/27/21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blipFill dpi="0" rotWithShape="1">
          <a:blip r:embed="rId2">
            <a:alphaModFix amt="40000"/>
            <a:lum/>
          </a:blip>
          <a:srcRect/>
          <a:stretch>
            <a:fillRect t="-2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4/27/21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alphaModFix amt="40000"/>
            <a:lum/>
          </a:blip>
          <a:srcRect/>
          <a:stretch>
            <a:fillRect t="-2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rgbClr val="002060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rgbClr val="002060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rgbClr val="002060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rgbClr val="002060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rgbClr val="002060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47074-61DA-4A85-8FD2-E38AD15D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+mn-lt"/>
              </a:rPr>
              <a:t>TÍSŇOVÁ PÉČE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7ACB18-87F8-4522-AA5D-4577D365D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685" y="6006232"/>
            <a:ext cx="7772400" cy="502723"/>
          </a:xfrm>
        </p:spPr>
        <p:txBody>
          <a:bodyPr>
            <a:normAutofit/>
          </a:bodyPr>
          <a:lstStyle/>
          <a:p>
            <a:pPr algn="ctr"/>
            <a:r>
              <a:rPr lang="cs-CZ" sz="2200" dirty="0"/>
              <a:t>pomáháme seniorům a osobám se zdravotním postižením</a:t>
            </a:r>
          </a:p>
        </p:txBody>
      </p:sp>
    </p:spTree>
    <p:extLst>
      <p:ext uri="{BB962C8B-B14F-4D97-AF65-F5344CB8AC3E}">
        <p14:creationId xmlns:p14="http://schemas.microsoft.com/office/powerpoint/2010/main" val="241771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ACDF1-811F-8A42-B1D6-6F352DDC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Poplatky za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A36E4-E540-A84F-89D4-FBF573FA3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70" y="2084832"/>
            <a:ext cx="9720071" cy="4385872"/>
          </a:xfrm>
        </p:spPr>
        <p:txBody>
          <a:bodyPr/>
          <a:lstStyle/>
          <a:p>
            <a:pPr marL="85725" indent="0" algn="just">
              <a:buNone/>
            </a:pPr>
            <a:r>
              <a:rPr lang="cs-CZ" dirty="0"/>
              <a:t>Poplatky za službu tísňové péče: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jednorázový poplatek za zařízení: 2.500 Kč,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pravidelný měsíční poplatek za službu: 400 Kč.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50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1380C-6509-4051-8102-7344B985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85216"/>
            <a:ext cx="9796462" cy="1499616"/>
          </a:xfrm>
        </p:spPr>
        <p:txBody>
          <a:bodyPr/>
          <a:lstStyle/>
          <a:p>
            <a:r>
              <a:rPr lang="cs-CZ" dirty="0">
                <a:latin typeface="+mn-lt"/>
              </a:rPr>
              <a:t>kontakty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5165-8150-4883-BBC4-33C86BA2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70" y="2084832"/>
            <a:ext cx="9720071" cy="4385872"/>
          </a:xfrm>
        </p:spPr>
        <p:txBody>
          <a:bodyPr/>
          <a:lstStyle/>
          <a:p>
            <a:pPr algn="just"/>
            <a:r>
              <a:rPr lang="cs-CZ" b="1" dirty="0"/>
              <a:t>Ing. Radovan Hauk		PhDr. Běla Hejná		Mgr. Jiří Božek</a:t>
            </a:r>
          </a:p>
          <a:p>
            <a:pPr algn="just"/>
            <a:r>
              <a:rPr lang="cs-CZ" dirty="0"/>
              <a:t>ředitel				předseda správní rady		ředitel pro rozvoj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r>
              <a:rPr lang="cs-CZ" b="1" u="sng" dirty="0"/>
              <a:t>Kontakt:</a:t>
            </a:r>
          </a:p>
          <a:p>
            <a:pPr marL="0" indent="0" algn="just">
              <a:buNone/>
            </a:pPr>
            <a:r>
              <a:rPr lang="cs-CZ" dirty="0"/>
              <a:t>+420 730 875 122</a:t>
            </a:r>
          </a:p>
          <a:p>
            <a:pPr marL="0" indent="0" algn="just">
              <a:buNone/>
            </a:pPr>
            <a:r>
              <a:rPr lang="cs-CZ" dirty="0">
                <a:sym typeface="Wingdings" panose="05000000000000000000" pitchFamily="2" charset="2"/>
              </a:rPr>
              <a:t>bozek@zivotplus.cz</a:t>
            </a:r>
          </a:p>
          <a:p>
            <a:pPr marL="0" indent="0" algn="just">
              <a:buNone/>
            </a:pPr>
            <a:r>
              <a:rPr lang="cs-CZ" dirty="0">
                <a:sym typeface="Wingdings" panose="05000000000000000000" pitchFamily="2" charset="2"/>
              </a:rPr>
              <a:t>www.zivotplus.cz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53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6E756-FFF6-47FE-9E1A-ECB323A1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70" y="585216"/>
            <a:ext cx="9798730" cy="1499616"/>
          </a:xfrm>
        </p:spPr>
        <p:txBody>
          <a:bodyPr/>
          <a:lstStyle/>
          <a:p>
            <a:r>
              <a:rPr lang="cs-CZ" dirty="0">
                <a:latin typeface="+mn-lt"/>
              </a:rPr>
              <a:t>Představení organizace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F87B3-5EAF-4DF3-A068-B190F053A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70" y="2084832"/>
            <a:ext cx="9720071" cy="4385872"/>
          </a:xfrm>
        </p:spPr>
        <p:txBody>
          <a:bodyPr>
            <a:normAutofit/>
          </a:bodyPr>
          <a:lstStyle/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Život Plus, z. ú. je registrovaným poskytovatelem sociální služby tísňová péče,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působíme ve vybraných regionech ČR (primárně Středočeský kraj, Hlavní město Praha, Liberecký kraj, Pardubický kraj, Královéhradecký kraj, Jihočeský kraj a Kraj Vysočina),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cílovou skupinou jsou senioři a osoby se zdravotním postižením,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s poskytováním tísňové péče máme více než 25 let zkušeností.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9434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20FBD-BFA4-4B65-9837-8D0AFAFF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85216"/>
            <a:ext cx="9796462" cy="1499616"/>
          </a:xfrm>
        </p:spPr>
        <p:txBody>
          <a:bodyPr/>
          <a:lstStyle/>
          <a:p>
            <a:r>
              <a:rPr lang="cs-CZ" dirty="0">
                <a:latin typeface="+mn-lt"/>
              </a:rPr>
              <a:t>Poslání a 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27ACD2-C052-439D-A615-63A18EB27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70" y="2084832"/>
            <a:ext cx="9720071" cy="4385872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Posláním naší služby je prohlubování kvalitního a důstojného života seniorů a osob se zdravotním postižením v domácím prostředí se zachováním přirozených vazeb na rodinu a sociální prostředí.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Naším cílem je poskytovat takovou péči, která uživatelům pomáhá vést plný, pokud možno nezávislý aktivní život, udržet co největší soběstačnost, zajistit maximální možnou délku života v jejich vlastním sociálním prostředí, snížit narůstající počet rizik a zajistit co největší míru bezpečí a pocitu jistoty.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0219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BDDC5-F613-4965-9430-8C42A79C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70" y="585216"/>
            <a:ext cx="9798730" cy="1499616"/>
          </a:xfrm>
        </p:spPr>
        <p:txBody>
          <a:bodyPr/>
          <a:lstStyle/>
          <a:p>
            <a:r>
              <a:rPr lang="cs-CZ" dirty="0">
                <a:latin typeface="+mn-lt"/>
              </a:rPr>
              <a:t>Poskytované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40080-C891-48D5-98A3-C2294919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70" y="2060575"/>
            <a:ext cx="9720071" cy="4410129"/>
          </a:xfrm>
        </p:spPr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cs-CZ" dirty="0"/>
              <a:t>Život Plus, z. ú. poskytuje svým uživatelům následující služby: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poskytnutí nebo zprostředkování neodkladné pomoci při krizové situaci,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sociálně terapeutické činnosti,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zprostředkování kontaktu se společenským prostředím,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pomoc při uplatňování práv, oprávněných zájmů a při obstarávání osobních záležitostí.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925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D4B55-EE05-4352-BCA2-56B757B4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70" y="585216"/>
            <a:ext cx="9798730" cy="1499616"/>
          </a:xfrm>
        </p:spPr>
        <p:txBody>
          <a:bodyPr/>
          <a:lstStyle/>
          <a:p>
            <a:r>
              <a:rPr lang="cs-CZ" dirty="0">
                <a:latin typeface="+mn-lt"/>
              </a:rPr>
              <a:t>Tísňová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D6D4F-4559-44A7-9D7F-7AADC42B0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70" y="2084832"/>
            <a:ext cx="9720071" cy="4385872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Tísňová péče je terénní služba, kterou se poskytuje nepřetržitá distanční hlasová a elektronická komunikace s osobami vystavenými stálému vysokému riziku ohrožení zdraví nebo života v případě náhlého zhoršení jejich zdravotního stavu nebo schopností (§ 41 zákona č. 108/2006 Sb.).</a:t>
            </a:r>
          </a:p>
          <a:p>
            <a:pPr algn="just"/>
            <a:endParaRPr lang="cs-CZ" dirty="0"/>
          </a:p>
          <a:p>
            <a:pPr algn="just"/>
            <a:r>
              <a:rPr lang="cs-CZ" u="sng" dirty="0"/>
              <a:t>Řeší zejména tyto krizové situace</a:t>
            </a:r>
            <a:r>
              <a:rPr lang="cs-CZ" dirty="0"/>
              <a:t>: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pád a nemožnost vstát,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náhlé zhoršení zdravotního stavu,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požár, únik plynu, výpadek elektrické energie,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řešení jakýchkoliv krizových situací v domácím prostředí i mimo něj.</a:t>
            </a:r>
          </a:p>
        </p:txBody>
      </p:sp>
    </p:spTree>
    <p:extLst>
      <p:ext uri="{BB962C8B-B14F-4D97-AF65-F5344CB8AC3E}">
        <p14:creationId xmlns:p14="http://schemas.microsoft.com/office/powerpoint/2010/main" val="410244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E02FE-6748-4152-BE78-4511D0F6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70" y="585216"/>
            <a:ext cx="9798730" cy="1499616"/>
          </a:xfrm>
        </p:spPr>
        <p:txBody>
          <a:bodyPr/>
          <a:lstStyle/>
          <a:p>
            <a:r>
              <a:rPr lang="cs-CZ" dirty="0">
                <a:latin typeface="+mn-lt"/>
              </a:rPr>
              <a:t>dispečink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2CDCF-DD50-4D9F-9639-9C22AE00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70" y="2060575"/>
            <a:ext cx="9720071" cy="4410129"/>
          </a:xfrm>
        </p:spPr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cs-CZ" dirty="0"/>
              <a:t>Klíčovou složkou pro poskytování sociální služby tísňové péče je centrální dispečink vybavený kvalifikovaným personálem a moderními technologiemi: 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umožňuje dosažitelnost služby po celém území ČR, 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zajišťuje nepřetržitý provoz v režimu 24 hodin 7 dní v týdnu,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pracoviště dispečinku se nachází v Kutné Hoře,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dispečink obsluhuje kvalifikovaný personál,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zajišťuje zprostředkování okamžité adekvátní pomoci v případě krizové situace.</a:t>
            </a:r>
          </a:p>
        </p:txBody>
      </p:sp>
    </p:spTree>
    <p:extLst>
      <p:ext uri="{BB962C8B-B14F-4D97-AF65-F5344CB8AC3E}">
        <p14:creationId xmlns:p14="http://schemas.microsoft.com/office/powerpoint/2010/main" val="255507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47653-F8FE-4207-982A-CF9E90FEF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585216"/>
            <a:ext cx="10508142" cy="1499616"/>
          </a:xfrm>
        </p:spPr>
        <p:txBody>
          <a:bodyPr/>
          <a:lstStyle/>
          <a:p>
            <a:r>
              <a:rPr lang="cs-CZ" dirty="0">
                <a:latin typeface="+mn-lt"/>
              </a:rPr>
              <a:t>Stacionární ASISTIVNí technologie</a:t>
            </a:r>
          </a:p>
        </p:txBody>
      </p:sp>
      <p:pic>
        <p:nvPicPr>
          <p:cNvPr id="5" name="Zástupný obsah 4" descr="Obsah obrázku interiér, černá, vsedě, stůl&#10;&#10;Popis byl vytvořen automaticky">
            <a:extLst>
              <a:ext uri="{FF2B5EF4-FFF2-40B4-BE49-F238E27FC236}">
                <a16:creationId xmlns:a16="http://schemas.microsoft.com/office/drawing/2014/main" id="{DE5EB1C1-CD7C-46B6-987F-4680BDB80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235" y="2301240"/>
            <a:ext cx="3824859" cy="3824859"/>
          </a:xfr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1EA10AE9-7DFD-BB4B-8759-B6B1CF07351E}"/>
              </a:ext>
            </a:extLst>
          </p:cNvPr>
          <p:cNvSpPr txBox="1">
            <a:spLocks/>
          </p:cNvSpPr>
          <p:nvPr/>
        </p:nvSpPr>
        <p:spPr>
          <a:xfrm>
            <a:off x="4960621" y="2301240"/>
            <a:ext cx="5955029" cy="382485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buNone/>
            </a:pPr>
            <a:r>
              <a:rPr lang="cs-CZ" dirty="0"/>
              <a:t>Stručný popis: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zařízení tvoří jednotka, čidlo, náramek a čip,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umísťuje se do vnitřních prostor obydlí,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má hlasitý příposlech,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monitoruje pohyb,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zabezpečí domov v době nepřítomnosti,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lze připojit přes pevnou linku i mobilní síť.</a:t>
            </a:r>
          </a:p>
          <a:p>
            <a:pPr marL="428625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479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3FEA0-113C-4000-9A73-FD340BBE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85216"/>
            <a:ext cx="9796462" cy="1499616"/>
          </a:xfrm>
        </p:spPr>
        <p:txBody>
          <a:bodyPr/>
          <a:lstStyle/>
          <a:p>
            <a:r>
              <a:rPr lang="cs-CZ" dirty="0">
                <a:latin typeface="+mn-lt"/>
              </a:rPr>
              <a:t>Mobilní asistivní technologie</a:t>
            </a:r>
          </a:p>
        </p:txBody>
      </p:sp>
      <p:pic>
        <p:nvPicPr>
          <p:cNvPr id="5" name="Zástupný obsah 4" descr="Obsah obrázku interiér, černá, vsedě, stůl&#10;&#10;Popis byl vytvořen automaticky">
            <a:extLst>
              <a:ext uri="{FF2B5EF4-FFF2-40B4-BE49-F238E27FC236}">
                <a16:creationId xmlns:a16="http://schemas.microsoft.com/office/drawing/2014/main" id="{FAE05002-032F-4287-A905-222656B00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8" y="2141092"/>
            <a:ext cx="3658552" cy="3985007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F24FCA3-0EAB-DE4A-B7BE-15D8D301CA14}"/>
              </a:ext>
            </a:extLst>
          </p:cNvPr>
          <p:cNvSpPr txBox="1">
            <a:spLocks/>
          </p:cNvSpPr>
          <p:nvPr/>
        </p:nvSpPr>
        <p:spPr>
          <a:xfrm>
            <a:off x="4960621" y="2301240"/>
            <a:ext cx="5955029" cy="382485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buNone/>
            </a:pPr>
            <a:r>
              <a:rPr lang="cs-CZ" dirty="0"/>
              <a:t>Stručný popis: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využívání ve vnitřních prostorách obydlí a ve venkovním prostředí,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jednoduché ovládání,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lokalizace polohy podle GPS,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monitoring pohybu,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zařízení je voděodolné,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dirty="0"/>
              <a:t>připojení přes mobilní síť.</a:t>
            </a:r>
          </a:p>
          <a:p>
            <a:pPr marL="428625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1654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030AE-BE17-42E9-8CDD-A03B1621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85216"/>
            <a:ext cx="9796462" cy="1499616"/>
          </a:xfrm>
        </p:spPr>
        <p:txBody>
          <a:bodyPr/>
          <a:lstStyle/>
          <a:p>
            <a:r>
              <a:rPr lang="cs-CZ" dirty="0">
                <a:latin typeface="+mn-lt"/>
              </a:rPr>
              <a:t>Statistika za rok 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4B25B-8382-4E4A-9645-7C74B240B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70" y="2060575"/>
            <a:ext cx="9720071" cy="4530006"/>
          </a:xfrm>
        </p:spPr>
        <p:txBody>
          <a:bodyPr>
            <a:normAutofit fontScale="92500"/>
          </a:bodyPr>
          <a:lstStyle/>
          <a:p>
            <a:pPr marL="85725" indent="0" algn="just">
              <a:buNone/>
            </a:pPr>
            <a:r>
              <a:rPr lang="cs-CZ" sz="2400" dirty="0"/>
              <a:t>Naše organizace poskytla v roce 2020 služby tísňové péče v následujícím rozsahu: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sz="2400" dirty="0"/>
              <a:t>celkový počet uživatelů služby v ČR: 234,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sz="2400" dirty="0"/>
              <a:t>počet hlášení a telefonů prostřednictvím tísňového tlačítka: 1647 (z toho 108 zásahových, 1248 informativních a 291 planý poplach),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sz="2400" dirty="0"/>
              <a:t>počet případů narušení obydlí: 61 (52 informativních a 9 planý poplach),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sz="2400" dirty="0"/>
              <a:t>počet hlášení „klient bez pohybu“: 1388 (21 zásahových, 5 informativní a 1362 planý poplach),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sz="2400" dirty="0"/>
              <a:t>počet volání „senior telefon“: 5588 (2283 informativních, 3305 pravidelných telefonátů),</a:t>
            </a:r>
          </a:p>
          <a:p>
            <a:pPr marL="266700" indent="-180975" algn="just">
              <a:buFont typeface="Arial" panose="020B0604020202020204" pitchFamily="34" charset="0"/>
              <a:buChar char="•"/>
            </a:pPr>
            <a:r>
              <a:rPr lang="cs-CZ" sz="2400" dirty="0"/>
              <a:t>počet vyslání ZZS v 39 případech, součinnost se strážníky městské či obecní policie v 55 případech a pomoc kontaktních osob v 95 případech.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70809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4AC47C7A967842BA2832778C87FBC5" ma:contentTypeVersion="7" ma:contentTypeDescription="Vytvoří nový dokument" ma:contentTypeScope="" ma:versionID="9ff12077cadc2c7b170cb5b34cfc126a">
  <xsd:schema xmlns:xsd="http://www.w3.org/2001/XMLSchema" xmlns:xs="http://www.w3.org/2001/XMLSchema" xmlns:p="http://schemas.microsoft.com/office/2006/metadata/properties" xmlns:ns2="2c91e12b-d16e-4dd1-ba58-290b8d01abd5" targetNamespace="http://schemas.microsoft.com/office/2006/metadata/properties" ma:root="true" ma:fieldsID="f92da2af786a06eb240aa8004379d722" ns2:_="">
    <xsd:import namespace="2c91e12b-d16e-4dd1-ba58-290b8d01ab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1e12b-d16e-4dd1-ba58-290b8d01ab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750F2D-046F-406C-9B11-55C27282F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1e12b-d16e-4dd1-ba58-290b8d01ab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6DF582-402E-46F0-A610-278B3BAEF0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6DC72C-9C80-43E4-B500-E5B05EA2FE9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616</TotalTime>
  <Words>620</Words>
  <Application>Microsoft Macintosh PowerPoint</Application>
  <PresentationFormat>Širokoúhlá obrazovka</PresentationFormat>
  <Paragraphs>69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Integrál</vt:lpstr>
      <vt:lpstr>TÍSŇOVÁ PÉČE</vt:lpstr>
      <vt:lpstr>Představení organizace</vt:lpstr>
      <vt:lpstr>Poslání a cíl</vt:lpstr>
      <vt:lpstr>Poskytované služby</vt:lpstr>
      <vt:lpstr>Tísňová péče</vt:lpstr>
      <vt:lpstr>dispečink</vt:lpstr>
      <vt:lpstr>Stacionární ASISTIVNí technologie</vt:lpstr>
      <vt:lpstr>Mobilní asistivní technologie</vt:lpstr>
      <vt:lpstr>Statistika za rok 2020</vt:lpstr>
      <vt:lpstr>Poplatky za služby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Marie Vernerová</dc:creator>
  <cp:lastModifiedBy>Jiří Božek</cp:lastModifiedBy>
  <cp:revision>65</cp:revision>
  <dcterms:created xsi:type="dcterms:W3CDTF">2020-04-29T12:41:15Z</dcterms:created>
  <dcterms:modified xsi:type="dcterms:W3CDTF">2021-04-27T08:41:03Z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0x010100A64AC47C7A967842BA2832778C87FBC5</vt:lpwstr>
  </property>
</Properties>
</file>